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y="8229600" cx="14630400"/>
  <p:notesSz cx="8229600" cy="14630400"/>
  <p:defaultTextStyle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tableStyles" Target="tableStyle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2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703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0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0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3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4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6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7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B0C23">
              <a:alpha val="75000"/>
            </a:srgbClr>
          </a:solidFill>
        </p:spPr>
      </p:sp>
      <p:pic>
        <p:nvPicPr>
          <p:cNvPr id="2097153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pic>
        <p:nvPicPr>
          <p:cNvPr id="2097154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08610" y="2745343"/>
            <a:ext cx="4869180" cy="2738914"/>
          </a:xfrm>
          <a:prstGeom prst="rect"/>
        </p:spPr>
      </p:pic>
      <p:sp>
        <p:nvSpPr>
          <p:cNvPr id="1048577" name="Text 1"/>
          <p:cNvSpPr/>
          <p:nvPr/>
        </p:nvSpPr>
        <p:spPr>
          <a:xfrm>
            <a:off x="6350437" y="814030"/>
            <a:ext cx="7415927" cy="4731544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7452"/>
              </a:lnSpc>
              <a:buNone/>
            </a:pPr>
            <a:r>
              <a:rPr dirty="0" sz="5962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Serverless Computing: The Future of Application Development</a:t>
            </a:r>
            <a:endParaRPr dirty="0" sz="5962" lang="en-US"/>
          </a:p>
        </p:txBody>
      </p:sp>
      <p:sp>
        <p:nvSpPr>
          <p:cNvPr id="1048578" name="Text 2"/>
          <p:cNvSpPr/>
          <p:nvPr/>
        </p:nvSpPr>
        <p:spPr>
          <a:xfrm>
            <a:off x="6350437" y="5915858"/>
            <a:ext cx="7415927" cy="790099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3110"/>
              </a:lnSpc>
              <a:buNone/>
            </a:pPr>
            <a:r>
              <a:rPr dirty="0" sz="1944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Serverless computing is a cloud-based execution model that allows developers to run code without provisioning or managing servers.</a:t>
            </a:r>
            <a:endParaRPr dirty="0" sz="1944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58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B0C23">
              <a:alpha val="75000"/>
            </a:srgbClr>
          </a:solidFill>
        </p:spPr>
      </p:sp>
      <p:pic>
        <p:nvPicPr>
          <p:cNvPr id="2097158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pic>
        <p:nvPicPr>
          <p:cNvPr id="2097159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262414" y="2254210"/>
            <a:ext cx="4961573" cy="3721179"/>
          </a:xfrm>
          <a:prstGeom prst="rect"/>
        </p:spPr>
      </p:pic>
      <p:sp>
        <p:nvSpPr>
          <p:cNvPr id="1048585" name="Text 1"/>
          <p:cNvSpPr/>
          <p:nvPr/>
        </p:nvSpPr>
        <p:spPr>
          <a:xfrm>
            <a:off x="6221135" y="744974"/>
            <a:ext cx="7674531" cy="1166336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4592"/>
              </a:lnSpc>
              <a:buNone/>
            </a:pPr>
            <a:r>
              <a:rPr dirty="0" sz="3674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Advantages of Serverless Computing</a:t>
            </a:r>
            <a:endParaRPr dirty="0" sz="3674" lang="en-US"/>
          </a:p>
        </p:txBody>
      </p:sp>
      <p:sp>
        <p:nvSpPr>
          <p:cNvPr id="1048586" name="Shape 2"/>
          <p:cNvSpPr/>
          <p:nvPr/>
        </p:nvSpPr>
        <p:spPr>
          <a:xfrm>
            <a:off x="6221135" y="2462332"/>
            <a:ext cx="472321" cy="472321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48587" name="Text 3"/>
          <p:cNvSpPr/>
          <p:nvPr/>
        </p:nvSpPr>
        <p:spPr>
          <a:xfrm>
            <a:off x="6404967" y="2558534"/>
            <a:ext cx="104656" cy="279916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204"/>
              </a:lnSpc>
              <a:buNone/>
            </a:pPr>
            <a:r>
              <a:rPr dirty="0" sz="2204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dirty="0" sz="2204" lang="en-US"/>
          </a:p>
        </p:txBody>
      </p:sp>
      <p:sp>
        <p:nvSpPr>
          <p:cNvPr id="1048588" name="Text 4"/>
          <p:cNvSpPr/>
          <p:nvPr/>
        </p:nvSpPr>
        <p:spPr>
          <a:xfrm>
            <a:off x="6903363" y="2462332"/>
            <a:ext cx="2332792" cy="291465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296"/>
              </a:lnSpc>
              <a:buNone/>
            </a:pPr>
            <a:r>
              <a:rPr dirty="0" sz="1837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Cost Efficiency</a:t>
            </a:r>
            <a:endParaRPr dirty="0" sz="1837" lang="en-US"/>
          </a:p>
        </p:txBody>
      </p:sp>
      <p:sp>
        <p:nvSpPr>
          <p:cNvPr id="1048589" name="Text 5"/>
          <p:cNvSpPr/>
          <p:nvPr/>
        </p:nvSpPr>
        <p:spPr>
          <a:xfrm>
            <a:off x="6903363" y="2879765"/>
            <a:ext cx="6992303" cy="33575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645"/>
              </a:lnSpc>
              <a:buNone/>
            </a:pPr>
            <a:r>
              <a:rPr dirty="0" sz="1653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Pay only for the resources used, eliminating idle server costs.</a:t>
            </a:r>
            <a:endParaRPr dirty="0" sz="1653" lang="en-US"/>
          </a:p>
        </p:txBody>
      </p:sp>
      <p:sp>
        <p:nvSpPr>
          <p:cNvPr id="1048590" name="Shape 6"/>
          <p:cNvSpPr/>
          <p:nvPr/>
        </p:nvSpPr>
        <p:spPr>
          <a:xfrm>
            <a:off x="6221135" y="3661529"/>
            <a:ext cx="472321" cy="472321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48591" name="Text 7"/>
          <p:cNvSpPr/>
          <p:nvPr/>
        </p:nvSpPr>
        <p:spPr>
          <a:xfrm>
            <a:off x="6375440" y="3757732"/>
            <a:ext cx="163711" cy="279916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204"/>
              </a:lnSpc>
              <a:buNone/>
            </a:pPr>
            <a:r>
              <a:rPr dirty="0" sz="2204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dirty="0" sz="2204" lang="en-US"/>
          </a:p>
        </p:txBody>
      </p:sp>
      <p:sp>
        <p:nvSpPr>
          <p:cNvPr id="1048592" name="Text 8"/>
          <p:cNvSpPr/>
          <p:nvPr/>
        </p:nvSpPr>
        <p:spPr>
          <a:xfrm>
            <a:off x="6903363" y="3661529"/>
            <a:ext cx="2332792" cy="291465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296"/>
              </a:lnSpc>
              <a:buNone/>
            </a:pPr>
            <a:r>
              <a:rPr dirty="0" sz="1837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Scalability</a:t>
            </a:r>
            <a:endParaRPr dirty="0" sz="1837" lang="en-US"/>
          </a:p>
        </p:txBody>
      </p:sp>
      <p:sp>
        <p:nvSpPr>
          <p:cNvPr id="1048593" name="Text 9"/>
          <p:cNvSpPr/>
          <p:nvPr/>
        </p:nvSpPr>
        <p:spPr>
          <a:xfrm>
            <a:off x="6903363" y="4078962"/>
            <a:ext cx="6992303" cy="671512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645"/>
              </a:lnSpc>
              <a:buNone/>
            </a:pPr>
            <a:r>
              <a:rPr dirty="0" sz="1653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Automatically scales up or down based on demand, ensuring optimal performance.</a:t>
            </a:r>
            <a:endParaRPr dirty="0" sz="1653" lang="en-US"/>
          </a:p>
        </p:txBody>
      </p:sp>
      <p:sp>
        <p:nvSpPr>
          <p:cNvPr id="1048594" name="Shape 10"/>
          <p:cNvSpPr/>
          <p:nvPr/>
        </p:nvSpPr>
        <p:spPr>
          <a:xfrm>
            <a:off x="6221135" y="5196483"/>
            <a:ext cx="472321" cy="472321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48595" name="Text 11"/>
          <p:cNvSpPr/>
          <p:nvPr/>
        </p:nvSpPr>
        <p:spPr>
          <a:xfrm>
            <a:off x="6376035" y="5292685"/>
            <a:ext cx="162401" cy="279916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204"/>
              </a:lnSpc>
              <a:buNone/>
            </a:pPr>
            <a:r>
              <a:rPr dirty="0" sz="2204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dirty="0" sz="2204" lang="en-US"/>
          </a:p>
        </p:txBody>
      </p:sp>
      <p:sp>
        <p:nvSpPr>
          <p:cNvPr id="1048596" name="Text 12"/>
          <p:cNvSpPr/>
          <p:nvPr/>
        </p:nvSpPr>
        <p:spPr>
          <a:xfrm>
            <a:off x="6903363" y="5196483"/>
            <a:ext cx="2332792" cy="291465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296"/>
              </a:lnSpc>
              <a:buNone/>
            </a:pPr>
            <a:r>
              <a:rPr dirty="0" sz="1837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Focus on Code</a:t>
            </a:r>
            <a:endParaRPr dirty="0" sz="1837" lang="en-US"/>
          </a:p>
        </p:txBody>
      </p:sp>
      <p:sp>
        <p:nvSpPr>
          <p:cNvPr id="1048597" name="Text 13"/>
          <p:cNvSpPr/>
          <p:nvPr/>
        </p:nvSpPr>
        <p:spPr>
          <a:xfrm>
            <a:off x="6903363" y="5613916"/>
            <a:ext cx="6992303" cy="671512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645"/>
              </a:lnSpc>
              <a:buNone/>
            </a:pPr>
            <a:r>
              <a:rPr dirty="0" sz="1653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Developers can focus on writing business logic, reducing infrastructure management overhead.</a:t>
            </a:r>
            <a:endParaRPr dirty="0" sz="1653" lang="en-US"/>
          </a:p>
        </p:txBody>
      </p:sp>
      <p:sp>
        <p:nvSpPr>
          <p:cNvPr id="1048598" name="Shape 14"/>
          <p:cNvSpPr/>
          <p:nvPr/>
        </p:nvSpPr>
        <p:spPr>
          <a:xfrm>
            <a:off x="6221135" y="6731437"/>
            <a:ext cx="472321" cy="472321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48599" name="Text 15"/>
          <p:cNvSpPr/>
          <p:nvPr/>
        </p:nvSpPr>
        <p:spPr>
          <a:xfrm>
            <a:off x="6371987" y="6827639"/>
            <a:ext cx="170497" cy="279916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204"/>
              </a:lnSpc>
              <a:buNone/>
            </a:pPr>
            <a:r>
              <a:rPr dirty="0" sz="2204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dirty="0" sz="2204" lang="en-US"/>
          </a:p>
        </p:txBody>
      </p:sp>
      <p:sp>
        <p:nvSpPr>
          <p:cNvPr id="1048600" name="Text 16"/>
          <p:cNvSpPr/>
          <p:nvPr/>
        </p:nvSpPr>
        <p:spPr>
          <a:xfrm>
            <a:off x="6903363" y="6731437"/>
            <a:ext cx="2332792" cy="291465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296"/>
              </a:lnSpc>
              <a:buNone/>
            </a:pPr>
            <a:r>
              <a:rPr dirty="0" sz="1837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Faster Deployment</a:t>
            </a:r>
            <a:endParaRPr dirty="0" sz="1837" lang="en-US"/>
          </a:p>
        </p:txBody>
      </p:sp>
      <p:sp>
        <p:nvSpPr>
          <p:cNvPr id="1048601" name="Text 17"/>
          <p:cNvSpPr/>
          <p:nvPr/>
        </p:nvSpPr>
        <p:spPr>
          <a:xfrm>
            <a:off x="6903363" y="7148870"/>
            <a:ext cx="6992303" cy="33575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645"/>
              </a:lnSpc>
              <a:buNone/>
            </a:pPr>
            <a:r>
              <a:rPr dirty="0" sz="1653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Deploy code quickly and easily, simplifying the deployment process.</a:t>
            </a:r>
            <a:endParaRPr dirty="0" sz="1653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0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B0C23">
              <a:alpha val="75000"/>
            </a:srgbClr>
          </a:solidFill>
        </p:spPr>
      </p:sp>
      <p:pic>
        <p:nvPicPr>
          <p:cNvPr id="2097162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63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382006" y="2273498"/>
            <a:ext cx="5010269" cy="3682603"/>
          </a:xfrm>
          <a:prstGeom prst="rect"/>
        </p:spPr>
      </p:pic>
      <p:sp>
        <p:nvSpPr>
          <p:cNvPr id="1048606" name="Text 1"/>
          <p:cNvSpPr/>
          <p:nvPr/>
        </p:nvSpPr>
        <p:spPr>
          <a:xfrm>
            <a:off x="666512" y="1263015"/>
            <a:ext cx="7360325" cy="528995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4166"/>
              </a:lnSpc>
              <a:buNone/>
            </a:pPr>
            <a:r>
              <a:rPr dirty="0" sz="3333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 Cases of Serverless Computing</a:t>
            </a:r>
            <a:endParaRPr dirty="0" sz="3333" lang="en-US"/>
          </a:p>
        </p:txBody>
      </p:sp>
      <p:sp>
        <p:nvSpPr>
          <p:cNvPr id="1048607" name="Shape 2"/>
          <p:cNvSpPr/>
          <p:nvPr/>
        </p:nvSpPr>
        <p:spPr>
          <a:xfrm>
            <a:off x="666512" y="2077641"/>
            <a:ext cx="7810976" cy="1079421"/>
          </a:xfrm>
          <a:prstGeom prst="roundRect">
            <a:avLst>
              <a:gd name="adj" fmla="val 794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48608" name="Text 3"/>
          <p:cNvSpPr/>
          <p:nvPr/>
        </p:nvSpPr>
        <p:spPr>
          <a:xfrm>
            <a:off x="864513" y="2275642"/>
            <a:ext cx="2116098" cy="264438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083"/>
              </a:lnSpc>
              <a:buNone/>
            </a:pPr>
            <a:r>
              <a:rPr dirty="0" sz="1666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API Development</a:t>
            </a:r>
            <a:endParaRPr dirty="0" sz="1666" lang="en-US"/>
          </a:p>
        </p:txBody>
      </p:sp>
      <p:sp>
        <p:nvSpPr>
          <p:cNvPr id="1048609" name="Text 4"/>
          <p:cNvSpPr/>
          <p:nvPr/>
        </p:nvSpPr>
        <p:spPr>
          <a:xfrm>
            <a:off x="864513" y="2654260"/>
            <a:ext cx="7414974" cy="30480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399"/>
              </a:lnSpc>
              <a:buNone/>
            </a:pPr>
            <a:r>
              <a:rPr dirty="0" sz="1500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Build scalable and cost-effective APIs for various applications.</a:t>
            </a:r>
            <a:endParaRPr dirty="0" sz="1500" lang="en-US"/>
          </a:p>
        </p:txBody>
      </p:sp>
      <p:sp>
        <p:nvSpPr>
          <p:cNvPr id="1048610" name="Shape 5"/>
          <p:cNvSpPr/>
          <p:nvPr/>
        </p:nvSpPr>
        <p:spPr>
          <a:xfrm>
            <a:off x="666512" y="3347442"/>
            <a:ext cx="7810976" cy="1079421"/>
          </a:xfrm>
          <a:prstGeom prst="roundRect">
            <a:avLst>
              <a:gd name="adj" fmla="val 794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48611" name="Text 6"/>
          <p:cNvSpPr/>
          <p:nvPr/>
        </p:nvSpPr>
        <p:spPr>
          <a:xfrm>
            <a:off x="864513" y="3545443"/>
            <a:ext cx="2738914" cy="264438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083"/>
              </a:lnSpc>
              <a:buNone/>
            </a:pPr>
            <a:r>
              <a:rPr dirty="0" sz="1666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Real-Time Data Processing</a:t>
            </a:r>
            <a:endParaRPr dirty="0" sz="1666" lang="en-US"/>
          </a:p>
        </p:txBody>
      </p:sp>
      <p:sp>
        <p:nvSpPr>
          <p:cNvPr id="1048612" name="Text 7"/>
          <p:cNvSpPr/>
          <p:nvPr/>
        </p:nvSpPr>
        <p:spPr>
          <a:xfrm>
            <a:off x="864513" y="3924062"/>
            <a:ext cx="7414974" cy="30480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399"/>
              </a:lnSpc>
              <a:buNone/>
            </a:pPr>
            <a:r>
              <a:rPr dirty="0" sz="1500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Process and analyze large volumes of data in real-time, such as streaming analytics.</a:t>
            </a:r>
            <a:endParaRPr dirty="0" sz="1500" lang="en-US"/>
          </a:p>
        </p:txBody>
      </p:sp>
      <p:sp>
        <p:nvSpPr>
          <p:cNvPr id="1048613" name="Shape 8"/>
          <p:cNvSpPr/>
          <p:nvPr/>
        </p:nvSpPr>
        <p:spPr>
          <a:xfrm>
            <a:off x="666512" y="4617244"/>
            <a:ext cx="7810976" cy="1079421"/>
          </a:xfrm>
          <a:prstGeom prst="roundRect">
            <a:avLst>
              <a:gd name="adj" fmla="val 794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48614" name="Text 9"/>
          <p:cNvSpPr/>
          <p:nvPr/>
        </p:nvSpPr>
        <p:spPr>
          <a:xfrm>
            <a:off x="864513" y="4815245"/>
            <a:ext cx="2772966" cy="264438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083"/>
              </a:lnSpc>
              <a:buNone/>
            </a:pPr>
            <a:r>
              <a:rPr dirty="0" sz="1666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Web and Mobile Backends</a:t>
            </a:r>
            <a:endParaRPr dirty="0" sz="1666" lang="en-US"/>
          </a:p>
        </p:txBody>
      </p:sp>
      <p:sp>
        <p:nvSpPr>
          <p:cNvPr id="1048615" name="Text 10"/>
          <p:cNvSpPr/>
          <p:nvPr/>
        </p:nvSpPr>
        <p:spPr>
          <a:xfrm>
            <a:off x="864513" y="5193863"/>
            <a:ext cx="7414974" cy="30480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399"/>
              </a:lnSpc>
              <a:buNone/>
            </a:pPr>
            <a:r>
              <a:rPr dirty="0" sz="1500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Power web and mobile applications with scalable and reliable back-end infrastructure.</a:t>
            </a:r>
            <a:endParaRPr dirty="0" sz="1500" lang="en-US"/>
          </a:p>
        </p:txBody>
      </p:sp>
      <p:sp>
        <p:nvSpPr>
          <p:cNvPr id="1048616" name="Shape 11"/>
          <p:cNvSpPr/>
          <p:nvPr/>
        </p:nvSpPr>
        <p:spPr>
          <a:xfrm>
            <a:off x="666512" y="5887045"/>
            <a:ext cx="7810976" cy="1079421"/>
          </a:xfrm>
          <a:prstGeom prst="roundRect">
            <a:avLst>
              <a:gd name="adj" fmla="val 794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48617" name="Text 12"/>
          <p:cNvSpPr/>
          <p:nvPr/>
        </p:nvSpPr>
        <p:spPr>
          <a:xfrm>
            <a:off x="864513" y="6085046"/>
            <a:ext cx="2790230" cy="264438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083"/>
              </a:lnSpc>
              <a:buNone/>
            </a:pPr>
            <a:r>
              <a:rPr dirty="0" sz="1666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Event-Driven Architectures</a:t>
            </a:r>
            <a:endParaRPr dirty="0" sz="1666" lang="en-US"/>
          </a:p>
        </p:txBody>
      </p:sp>
      <p:sp>
        <p:nvSpPr>
          <p:cNvPr id="1048618" name="Text 13"/>
          <p:cNvSpPr/>
          <p:nvPr/>
        </p:nvSpPr>
        <p:spPr>
          <a:xfrm>
            <a:off x="864513" y="6463665"/>
            <a:ext cx="7414974" cy="30480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399"/>
              </a:lnSpc>
              <a:buNone/>
            </a:pPr>
            <a:r>
              <a:rPr dirty="0" sz="1500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Develop applications that react to events, such as notifications, user actions, or data changes.</a:t>
            </a:r>
            <a:endParaRPr dirty="0" sz="150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22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B0C23">
              <a:alpha val="75000"/>
            </a:srgbClr>
          </a:solidFill>
        </p:spPr>
      </p:sp>
      <p:sp>
        <p:nvSpPr>
          <p:cNvPr id="1048623" name="Text 1"/>
          <p:cNvSpPr/>
          <p:nvPr/>
        </p:nvSpPr>
        <p:spPr>
          <a:xfrm>
            <a:off x="1321356" y="2662357"/>
            <a:ext cx="8552855" cy="68580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400"/>
              </a:lnSpc>
              <a:buNone/>
            </a:pPr>
            <a:r>
              <a:rPr dirty="0" sz="4320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Serverless Computing Platforms</a:t>
            </a:r>
            <a:endParaRPr dirty="0" sz="4320" lang="en-US"/>
          </a:p>
        </p:txBody>
      </p:sp>
      <p:sp>
        <p:nvSpPr>
          <p:cNvPr id="1048624" name="Text 2"/>
          <p:cNvSpPr/>
          <p:nvPr/>
        </p:nvSpPr>
        <p:spPr>
          <a:xfrm>
            <a:off x="1321356" y="3965258"/>
            <a:ext cx="2743200" cy="34290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00"/>
              </a:lnSpc>
              <a:buNone/>
            </a:pPr>
            <a:r>
              <a:rPr dirty="0" sz="2160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AWS Lambda</a:t>
            </a:r>
            <a:endParaRPr dirty="0" sz="2160" lang="en-US"/>
          </a:p>
        </p:txBody>
      </p:sp>
      <p:sp>
        <p:nvSpPr>
          <p:cNvPr id="1048625" name="Text 3"/>
          <p:cNvSpPr/>
          <p:nvPr/>
        </p:nvSpPr>
        <p:spPr>
          <a:xfrm>
            <a:off x="1321356" y="4554974"/>
            <a:ext cx="3593902" cy="790099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3110"/>
              </a:lnSpc>
              <a:buNone/>
            </a:pPr>
            <a:r>
              <a:rPr dirty="0" sz="1944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Serverless compute service from Amazon Web Services.</a:t>
            </a:r>
            <a:endParaRPr dirty="0" sz="1944" lang="en-US"/>
          </a:p>
        </p:txBody>
      </p:sp>
      <p:sp>
        <p:nvSpPr>
          <p:cNvPr id="1048626" name="Text 4"/>
          <p:cNvSpPr/>
          <p:nvPr/>
        </p:nvSpPr>
        <p:spPr>
          <a:xfrm>
            <a:off x="5525095" y="3965258"/>
            <a:ext cx="2743200" cy="34290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00"/>
              </a:lnSpc>
              <a:buNone/>
            </a:pPr>
            <a:r>
              <a:rPr dirty="0" sz="2160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Azure Functions</a:t>
            </a:r>
            <a:endParaRPr dirty="0" sz="2160" lang="en-US"/>
          </a:p>
        </p:txBody>
      </p:sp>
      <p:sp>
        <p:nvSpPr>
          <p:cNvPr id="1048627" name="Text 5"/>
          <p:cNvSpPr/>
          <p:nvPr/>
        </p:nvSpPr>
        <p:spPr>
          <a:xfrm>
            <a:off x="5525095" y="4554974"/>
            <a:ext cx="3593902" cy="790099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3110"/>
              </a:lnSpc>
              <a:buNone/>
            </a:pPr>
            <a:r>
              <a:rPr dirty="0" sz="1944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Serverless compute service from Microsoft Azure.</a:t>
            </a:r>
            <a:endParaRPr dirty="0" sz="1944" lang="en-US"/>
          </a:p>
        </p:txBody>
      </p:sp>
      <p:sp>
        <p:nvSpPr>
          <p:cNvPr id="1048628" name="Text 6"/>
          <p:cNvSpPr/>
          <p:nvPr/>
        </p:nvSpPr>
        <p:spPr>
          <a:xfrm>
            <a:off x="9728835" y="3965258"/>
            <a:ext cx="3214211" cy="34290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00"/>
              </a:lnSpc>
              <a:buNone/>
            </a:pPr>
            <a:r>
              <a:rPr dirty="0" sz="2160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Google Cloud Functions</a:t>
            </a:r>
            <a:endParaRPr dirty="0" sz="2160" lang="en-US"/>
          </a:p>
        </p:txBody>
      </p:sp>
      <p:sp>
        <p:nvSpPr>
          <p:cNvPr id="1048629" name="Text 7"/>
          <p:cNvSpPr/>
          <p:nvPr/>
        </p:nvSpPr>
        <p:spPr>
          <a:xfrm>
            <a:off x="9728835" y="4554974"/>
            <a:ext cx="3593902" cy="790099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3110"/>
              </a:lnSpc>
              <a:buNone/>
            </a:pPr>
            <a:r>
              <a:rPr dirty="0" sz="1944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Serverless compute service from Google Cloud Platform.</a:t>
            </a:r>
            <a:endParaRPr dirty="0" sz="1944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33" name="Shape 0"/>
          <p:cNvSpPr/>
          <p:nvPr/>
        </p:nvSpPr>
        <p:spPr>
          <a:xfrm>
            <a:off x="0" y="0"/>
            <a:ext cx="14630400" cy="8231743"/>
          </a:xfrm>
          <a:prstGeom prst="rect"/>
          <a:solidFill>
            <a:srgbClr val="0B0C23">
              <a:alpha val="75000"/>
            </a:srgbClr>
          </a:solidFill>
        </p:spPr>
      </p:sp>
      <p:pic>
        <p:nvPicPr>
          <p:cNvPr id="2097168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144000" y="0"/>
            <a:ext cx="5486400" cy="8231743"/>
          </a:xfrm>
          <a:prstGeom prst="rect"/>
        </p:spPr>
      </p:pic>
      <p:pic>
        <p:nvPicPr>
          <p:cNvPr id="2097169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425464" y="2528054"/>
            <a:ext cx="4923353" cy="3175635"/>
          </a:xfrm>
          <a:prstGeom prst="rect"/>
        </p:spPr>
      </p:pic>
      <p:sp>
        <p:nvSpPr>
          <p:cNvPr id="1048634" name="Text 1"/>
          <p:cNvSpPr/>
          <p:nvPr/>
        </p:nvSpPr>
        <p:spPr>
          <a:xfrm>
            <a:off x="788194" y="619244"/>
            <a:ext cx="7567612" cy="1250871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4926"/>
              </a:lnSpc>
              <a:buNone/>
            </a:pPr>
            <a:r>
              <a:rPr dirty="0" sz="3941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Serverless Architecture Patterns</a:t>
            </a:r>
            <a:endParaRPr dirty="0" sz="3941" lang="en-US"/>
          </a:p>
        </p:txBody>
      </p:sp>
      <p:pic>
        <p:nvPicPr>
          <p:cNvPr id="2097170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88194" y="2207895"/>
            <a:ext cx="1125974" cy="1801535"/>
          </a:xfrm>
          <a:prstGeom prst="rect"/>
        </p:spPr>
      </p:pic>
      <p:sp>
        <p:nvSpPr>
          <p:cNvPr id="1048635" name="Text 2"/>
          <p:cNvSpPr/>
          <p:nvPr/>
        </p:nvSpPr>
        <p:spPr>
          <a:xfrm>
            <a:off x="2251948" y="2433042"/>
            <a:ext cx="2502218" cy="312777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463"/>
              </a:lnSpc>
              <a:buNone/>
            </a:pPr>
            <a:r>
              <a:rPr dirty="0" sz="1970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Event-Driven</a:t>
            </a:r>
            <a:endParaRPr dirty="0" sz="1970" lang="en-US"/>
          </a:p>
        </p:txBody>
      </p:sp>
      <p:sp>
        <p:nvSpPr>
          <p:cNvPr id="1048636" name="Text 3"/>
          <p:cNvSpPr/>
          <p:nvPr/>
        </p:nvSpPr>
        <p:spPr>
          <a:xfrm>
            <a:off x="2251948" y="2880836"/>
            <a:ext cx="6103858" cy="360164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837"/>
              </a:lnSpc>
              <a:buNone/>
            </a:pPr>
            <a:r>
              <a:rPr dirty="0" sz="1773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Triggered by events, such as user actions or data changes.</a:t>
            </a:r>
            <a:endParaRPr dirty="0" sz="1773" lang="en-US"/>
          </a:p>
        </p:txBody>
      </p:sp>
      <p:pic>
        <p:nvPicPr>
          <p:cNvPr id="2097171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788194" y="4009430"/>
            <a:ext cx="1125974" cy="1801535"/>
          </a:xfrm>
          <a:prstGeom prst="rect"/>
        </p:spPr>
      </p:pic>
      <p:sp>
        <p:nvSpPr>
          <p:cNvPr id="1048637" name="Text 4"/>
          <p:cNvSpPr/>
          <p:nvPr/>
        </p:nvSpPr>
        <p:spPr>
          <a:xfrm>
            <a:off x="2251948" y="4234577"/>
            <a:ext cx="2502218" cy="312777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463"/>
              </a:lnSpc>
              <a:buNone/>
            </a:pPr>
            <a:r>
              <a:rPr dirty="0" sz="1970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Microservices</a:t>
            </a:r>
            <a:endParaRPr dirty="0" sz="1970" lang="en-US"/>
          </a:p>
        </p:txBody>
      </p:sp>
      <p:sp>
        <p:nvSpPr>
          <p:cNvPr id="1048638" name="Text 5"/>
          <p:cNvSpPr/>
          <p:nvPr/>
        </p:nvSpPr>
        <p:spPr>
          <a:xfrm>
            <a:off x="2251948" y="4682371"/>
            <a:ext cx="6103858" cy="360164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837"/>
              </a:lnSpc>
              <a:buNone/>
            </a:pPr>
            <a:r>
              <a:rPr dirty="0" sz="1773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Break down applications into small, independent services.</a:t>
            </a:r>
            <a:endParaRPr dirty="0" sz="1773" lang="en-US"/>
          </a:p>
        </p:txBody>
      </p:sp>
      <p:pic>
        <p:nvPicPr>
          <p:cNvPr id="2097172" name="Image 5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788194" y="5810964"/>
            <a:ext cx="1125974" cy="1801535"/>
          </a:xfrm>
          <a:prstGeom prst="rect"/>
        </p:spPr>
      </p:pic>
      <p:sp>
        <p:nvSpPr>
          <p:cNvPr id="1048639" name="Text 6"/>
          <p:cNvSpPr/>
          <p:nvPr/>
        </p:nvSpPr>
        <p:spPr>
          <a:xfrm>
            <a:off x="2251948" y="6036112"/>
            <a:ext cx="2502218" cy="312777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463"/>
              </a:lnSpc>
              <a:buNone/>
            </a:pPr>
            <a:r>
              <a:rPr dirty="0" sz="1970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API Gateway</a:t>
            </a:r>
            <a:endParaRPr dirty="0" sz="1970" lang="en-US"/>
          </a:p>
        </p:txBody>
      </p:sp>
      <p:sp>
        <p:nvSpPr>
          <p:cNvPr id="1048640" name="Text 7"/>
          <p:cNvSpPr/>
          <p:nvPr/>
        </p:nvSpPr>
        <p:spPr>
          <a:xfrm>
            <a:off x="2251948" y="6483906"/>
            <a:ext cx="6103858" cy="720328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837"/>
              </a:lnSpc>
              <a:buNone/>
            </a:pPr>
            <a:r>
              <a:rPr dirty="0" sz="1773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Centralized entry point for managing API requests and authorization.</a:t>
            </a:r>
            <a:endParaRPr dirty="0" sz="1773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44" name="Shape 0"/>
          <p:cNvSpPr/>
          <p:nvPr/>
        </p:nvSpPr>
        <p:spPr>
          <a:xfrm>
            <a:off x="0" y="0"/>
            <a:ext cx="14630400" cy="8232458"/>
          </a:xfrm>
          <a:prstGeom prst="rect"/>
          <a:solidFill>
            <a:srgbClr val="0B0C23">
              <a:alpha val="75000"/>
            </a:srgbClr>
          </a:solidFill>
        </p:spPr>
      </p:sp>
      <p:pic>
        <p:nvPicPr>
          <p:cNvPr id="2097175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5486400" cy="8232458"/>
          </a:xfrm>
          <a:prstGeom prst="rect"/>
        </p:spPr>
      </p:pic>
      <p:pic>
        <p:nvPicPr>
          <p:cNvPr id="2097176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286583" y="2339221"/>
            <a:ext cx="4913114" cy="3553897"/>
          </a:xfrm>
          <a:prstGeom prst="rect"/>
        </p:spPr>
      </p:pic>
      <p:sp>
        <p:nvSpPr>
          <p:cNvPr id="1048645" name="Text 1"/>
          <p:cNvSpPr/>
          <p:nvPr/>
        </p:nvSpPr>
        <p:spPr>
          <a:xfrm>
            <a:off x="6288762" y="630436"/>
            <a:ext cx="7539276" cy="127349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015"/>
              </a:lnSpc>
              <a:buNone/>
            </a:pPr>
            <a:r>
              <a:rPr dirty="0" sz="4012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Serverless Deployment Strategies</a:t>
            </a:r>
            <a:endParaRPr dirty="0" sz="4012" lang="en-US"/>
          </a:p>
        </p:txBody>
      </p:sp>
      <p:sp>
        <p:nvSpPr>
          <p:cNvPr id="1048646" name="Shape 2"/>
          <p:cNvSpPr/>
          <p:nvPr/>
        </p:nvSpPr>
        <p:spPr>
          <a:xfrm>
            <a:off x="6609755" y="2247781"/>
            <a:ext cx="45839" cy="5354241"/>
          </a:xfrm>
          <a:prstGeom prst="roundRect">
            <a:avLst>
              <a:gd name="adj" fmla="val 225072"/>
            </a:avLst>
          </a:prstGeom>
          <a:solidFill>
            <a:srgbClr val="6D4562"/>
          </a:solidFill>
        </p:spPr>
      </p:sp>
      <p:sp>
        <p:nvSpPr>
          <p:cNvPr id="1048647" name="Shape 3"/>
          <p:cNvSpPr/>
          <p:nvPr/>
        </p:nvSpPr>
        <p:spPr>
          <a:xfrm>
            <a:off x="6890504" y="2740640"/>
            <a:ext cx="802362" cy="45839"/>
          </a:xfrm>
          <a:prstGeom prst="roundRect">
            <a:avLst>
              <a:gd name="adj" fmla="val 225072"/>
            </a:avLst>
          </a:prstGeom>
          <a:solidFill>
            <a:srgbClr val="6D4562"/>
          </a:solidFill>
        </p:spPr>
      </p:sp>
      <p:sp>
        <p:nvSpPr>
          <p:cNvPr id="1048648" name="Shape 4"/>
          <p:cNvSpPr/>
          <p:nvPr/>
        </p:nvSpPr>
        <p:spPr>
          <a:xfrm>
            <a:off x="6374725" y="2505670"/>
            <a:ext cx="515779" cy="515779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48649" name="Text 5"/>
          <p:cNvSpPr/>
          <p:nvPr/>
        </p:nvSpPr>
        <p:spPr>
          <a:xfrm>
            <a:off x="6575346" y="2610683"/>
            <a:ext cx="114419" cy="305633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407"/>
              </a:lnSpc>
              <a:buNone/>
            </a:pPr>
            <a:r>
              <a:rPr dirty="0" sz="2407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dirty="0" sz="2407" lang="en-US"/>
          </a:p>
        </p:txBody>
      </p:sp>
      <p:sp>
        <p:nvSpPr>
          <p:cNvPr id="1048650" name="Text 6"/>
          <p:cNvSpPr/>
          <p:nvPr/>
        </p:nvSpPr>
        <p:spPr>
          <a:xfrm>
            <a:off x="7893487" y="2476976"/>
            <a:ext cx="5934551" cy="636984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507"/>
              </a:lnSpc>
              <a:buNone/>
            </a:pPr>
            <a:r>
              <a:rPr dirty="0" sz="2006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Continuous Integration/Continuous Delivery (CI/CD)</a:t>
            </a:r>
            <a:endParaRPr dirty="0" sz="2006" lang="en-US"/>
          </a:p>
        </p:txBody>
      </p:sp>
      <p:sp>
        <p:nvSpPr>
          <p:cNvPr id="1048651" name="Text 7"/>
          <p:cNvSpPr/>
          <p:nvPr/>
        </p:nvSpPr>
        <p:spPr>
          <a:xfrm>
            <a:off x="7893487" y="3251478"/>
            <a:ext cx="5934551" cy="366832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888"/>
              </a:lnSpc>
              <a:buNone/>
            </a:pPr>
            <a:r>
              <a:rPr dirty="0" sz="1805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Automate the build, test, and deployment process.</a:t>
            </a:r>
            <a:endParaRPr dirty="0" sz="1805" lang="en-US"/>
          </a:p>
        </p:txBody>
      </p:sp>
      <p:sp>
        <p:nvSpPr>
          <p:cNvPr id="1048652" name="Shape 8"/>
          <p:cNvSpPr/>
          <p:nvPr/>
        </p:nvSpPr>
        <p:spPr>
          <a:xfrm>
            <a:off x="6890504" y="4569559"/>
            <a:ext cx="802362" cy="45839"/>
          </a:xfrm>
          <a:prstGeom prst="roundRect">
            <a:avLst>
              <a:gd name="adj" fmla="val 225072"/>
            </a:avLst>
          </a:prstGeom>
          <a:solidFill>
            <a:srgbClr val="6D4562"/>
          </a:solidFill>
        </p:spPr>
      </p:sp>
      <p:sp>
        <p:nvSpPr>
          <p:cNvPr id="1048653" name="Shape 9"/>
          <p:cNvSpPr/>
          <p:nvPr/>
        </p:nvSpPr>
        <p:spPr>
          <a:xfrm>
            <a:off x="6374725" y="4334589"/>
            <a:ext cx="515779" cy="515779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48654" name="Text 10"/>
          <p:cNvSpPr/>
          <p:nvPr/>
        </p:nvSpPr>
        <p:spPr>
          <a:xfrm>
            <a:off x="6543199" y="4439603"/>
            <a:ext cx="178832" cy="305633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407"/>
              </a:lnSpc>
              <a:buNone/>
            </a:pPr>
            <a:r>
              <a:rPr dirty="0" sz="2407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dirty="0" sz="2407" lang="en-US"/>
          </a:p>
        </p:txBody>
      </p:sp>
      <p:sp>
        <p:nvSpPr>
          <p:cNvPr id="1048655" name="Text 11"/>
          <p:cNvSpPr/>
          <p:nvPr/>
        </p:nvSpPr>
        <p:spPr>
          <a:xfrm>
            <a:off x="7893487" y="4305895"/>
            <a:ext cx="3433048" cy="318492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507"/>
              </a:lnSpc>
              <a:buNone/>
            </a:pPr>
            <a:r>
              <a:rPr dirty="0" sz="2006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Infrastructure as Code (IaC)</a:t>
            </a:r>
            <a:endParaRPr dirty="0" sz="2006" lang="en-US"/>
          </a:p>
        </p:txBody>
      </p:sp>
      <p:sp>
        <p:nvSpPr>
          <p:cNvPr id="1048656" name="Text 12"/>
          <p:cNvSpPr/>
          <p:nvPr/>
        </p:nvSpPr>
        <p:spPr>
          <a:xfrm>
            <a:off x="7893487" y="4761905"/>
            <a:ext cx="5934551" cy="733663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888"/>
              </a:lnSpc>
              <a:buNone/>
            </a:pPr>
            <a:r>
              <a:rPr dirty="0" sz="1805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Define and manage infrastructure using code for consistency and repeatability.</a:t>
            </a:r>
            <a:endParaRPr dirty="0" sz="1805" lang="en-US"/>
          </a:p>
        </p:txBody>
      </p:sp>
      <p:sp>
        <p:nvSpPr>
          <p:cNvPr id="1048657" name="Shape 13"/>
          <p:cNvSpPr/>
          <p:nvPr/>
        </p:nvSpPr>
        <p:spPr>
          <a:xfrm>
            <a:off x="6890504" y="6446818"/>
            <a:ext cx="802362" cy="45839"/>
          </a:xfrm>
          <a:prstGeom prst="roundRect">
            <a:avLst>
              <a:gd name="adj" fmla="val 225072"/>
            </a:avLst>
          </a:prstGeom>
          <a:solidFill>
            <a:srgbClr val="6D4562"/>
          </a:solidFill>
        </p:spPr>
      </p:sp>
      <p:sp>
        <p:nvSpPr>
          <p:cNvPr id="1048658" name="Shape 14"/>
          <p:cNvSpPr/>
          <p:nvPr/>
        </p:nvSpPr>
        <p:spPr>
          <a:xfrm>
            <a:off x="6374725" y="6211848"/>
            <a:ext cx="515779" cy="515779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48659" name="Text 15"/>
          <p:cNvSpPr/>
          <p:nvPr/>
        </p:nvSpPr>
        <p:spPr>
          <a:xfrm>
            <a:off x="6543913" y="6316861"/>
            <a:ext cx="177284" cy="305633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407"/>
              </a:lnSpc>
              <a:buNone/>
            </a:pPr>
            <a:r>
              <a:rPr dirty="0" sz="2407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dirty="0" sz="2407" lang="en-US"/>
          </a:p>
        </p:txBody>
      </p:sp>
      <p:sp>
        <p:nvSpPr>
          <p:cNvPr id="1048660" name="Text 16"/>
          <p:cNvSpPr/>
          <p:nvPr/>
        </p:nvSpPr>
        <p:spPr>
          <a:xfrm>
            <a:off x="7893487" y="6183154"/>
            <a:ext cx="2827139" cy="318492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507"/>
              </a:lnSpc>
              <a:buNone/>
            </a:pPr>
            <a:r>
              <a:rPr dirty="0" sz="2006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Serverless Frameworks</a:t>
            </a:r>
            <a:endParaRPr dirty="0" sz="2006" lang="en-US"/>
          </a:p>
        </p:txBody>
      </p:sp>
      <p:sp>
        <p:nvSpPr>
          <p:cNvPr id="1048661" name="Text 17"/>
          <p:cNvSpPr/>
          <p:nvPr/>
        </p:nvSpPr>
        <p:spPr>
          <a:xfrm>
            <a:off x="7893487" y="6639163"/>
            <a:ext cx="5934551" cy="733663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888"/>
              </a:lnSpc>
              <a:buNone/>
            </a:pPr>
            <a:r>
              <a:rPr dirty="0" sz="1805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Simplify serverless application development with pre-built tools and templates.</a:t>
            </a:r>
            <a:endParaRPr dirty="0" sz="1805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6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B0C23">
              <a:alpha val="75000"/>
            </a:srgbClr>
          </a:solidFill>
        </p:spPr>
      </p:sp>
      <p:pic>
        <p:nvPicPr>
          <p:cNvPr id="2097179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/>
        </p:spPr>
      </p:pic>
      <p:sp>
        <p:nvSpPr>
          <p:cNvPr id="1048666" name="Text 1"/>
          <p:cNvSpPr/>
          <p:nvPr/>
        </p:nvSpPr>
        <p:spPr>
          <a:xfrm>
            <a:off x="1321356" y="4054793"/>
            <a:ext cx="9289137" cy="68580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400"/>
              </a:lnSpc>
              <a:buNone/>
            </a:pPr>
            <a:r>
              <a:rPr dirty="0" sz="4320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Serverless Security Considerations</a:t>
            </a:r>
            <a:endParaRPr dirty="0" sz="4320" lang="en-US"/>
          </a:p>
        </p:txBody>
      </p:sp>
      <p:sp>
        <p:nvSpPr>
          <p:cNvPr id="1048667" name="Shape 2"/>
          <p:cNvSpPr/>
          <p:nvPr/>
        </p:nvSpPr>
        <p:spPr>
          <a:xfrm>
            <a:off x="1321356" y="5110877"/>
            <a:ext cx="11987689" cy="2150031"/>
          </a:xfrm>
          <a:prstGeom prst="roundRect">
            <a:avLst>
              <a:gd name="adj" fmla="val 516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48668" name="Shape 3"/>
          <p:cNvSpPr/>
          <p:nvPr/>
        </p:nvSpPr>
        <p:spPr>
          <a:xfrm>
            <a:off x="1336596" y="5126117"/>
            <a:ext cx="11957209" cy="706517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669" name="Text 4"/>
          <p:cNvSpPr/>
          <p:nvPr/>
        </p:nvSpPr>
        <p:spPr>
          <a:xfrm>
            <a:off x="1583412" y="5281851"/>
            <a:ext cx="5481161" cy="39504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3110"/>
              </a:lnSpc>
              <a:buNone/>
            </a:pPr>
            <a:r>
              <a:rPr dirty="0" sz="1944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Authentication and Authorization</a:t>
            </a:r>
            <a:endParaRPr dirty="0" sz="1944" lang="en-US"/>
          </a:p>
        </p:txBody>
      </p:sp>
      <p:sp>
        <p:nvSpPr>
          <p:cNvPr id="1048670" name="Text 5"/>
          <p:cNvSpPr/>
          <p:nvPr/>
        </p:nvSpPr>
        <p:spPr>
          <a:xfrm>
            <a:off x="7565827" y="5281851"/>
            <a:ext cx="5481161" cy="39504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3110"/>
              </a:lnSpc>
              <a:buNone/>
            </a:pPr>
            <a:r>
              <a:rPr dirty="0" sz="1944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Secure user access and control resource permissions.</a:t>
            </a:r>
            <a:endParaRPr dirty="0" sz="1944" lang="en-US"/>
          </a:p>
        </p:txBody>
      </p:sp>
      <p:sp>
        <p:nvSpPr>
          <p:cNvPr id="1048671" name="Shape 6"/>
          <p:cNvSpPr/>
          <p:nvPr/>
        </p:nvSpPr>
        <p:spPr>
          <a:xfrm>
            <a:off x="1336596" y="5832634"/>
            <a:ext cx="11957209" cy="706517"/>
          </a:xfrm>
          <a:prstGeom prst="rect"/>
          <a:solidFill>
            <a:srgbClr val="000000">
              <a:alpha val="4000"/>
            </a:srgbClr>
          </a:solidFill>
        </p:spPr>
      </p:sp>
      <p:sp>
        <p:nvSpPr>
          <p:cNvPr id="1048672" name="Text 7"/>
          <p:cNvSpPr/>
          <p:nvPr/>
        </p:nvSpPr>
        <p:spPr>
          <a:xfrm>
            <a:off x="1583412" y="5988368"/>
            <a:ext cx="5481161" cy="39504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3110"/>
              </a:lnSpc>
              <a:buNone/>
            </a:pPr>
            <a:r>
              <a:rPr dirty="0" sz="1944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Data Encryption</a:t>
            </a:r>
            <a:endParaRPr dirty="0" sz="1944" lang="en-US"/>
          </a:p>
        </p:txBody>
      </p:sp>
      <p:sp>
        <p:nvSpPr>
          <p:cNvPr id="1048673" name="Text 8"/>
          <p:cNvSpPr/>
          <p:nvPr/>
        </p:nvSpPr>
        <p:spPr>
          <a:xfrm>
            <a:off x="7565827" y="5988368"/>
            <a:ext cx="5481161" cy="39504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3110"/>
              </a:lnSpc>
              <a:buNone/>
            </a:pPr>
            <a:r>
              <a:rPr dirty="0" sz="1944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Protect sensitive data at rest and in transit.</a:t>
            </a:r>
            <a:endParaRPr dirty="0" sz="1944" lang="en-US"/>
          </a:p>
        </p:txBody>
      </p:sp>
      <p:sp>
        <p:nvSpPr>
          <p:cNvPr id="1048674" name="Shape 9"/>
          <p:cNvSpPr/>
          <p:nvPr/>
        </p:nvSpPr>
        <p:spPr>
          <a:xfrm>
            <a:off x="1336596" y="6539151"/>
            <a:ext cx="11957209" cy="706517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675" name="Text 10"/>
          <p:cNvSpPr/>
          <p:nvPr/>
        </p:nvSpPr>
        <p:spPr>
          <a:xfrm>
            <a:off x="1583412" y="6694884"/>
            <a:ext cx="5481161" cy="39504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3110"/>
              </a:lnSpc>
              <a:buNone/>
            </a:pPr>
            <a:r>
              <a:rPr dirty="0" sz="1944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Vulnerability Management</a:t>
            </a:r>
            <a:endParaRPr dirty="0" sz="1944" lang="en-US"/>
          </a:p>
        </p:txBody>
      </p:sp>
      <p:sp>
        <p:nvSpPr>
          <p:cNvPr id="1048676" name="Text 11"/>
          <p:cNvSpPr/>
          <p:nvPr/>
        </p:nvSpPr>
        <p:spPr>
          <a:xfrm>
            <a:off x="7565827" y="6694884"/>
            <a:ext cx="5481161" cy="39504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3110"/>
              </a:lnSpc>
              <a:buNone/>
            </a:pPr>
            <a:r>
              <a:rPr dirty="0" sz="1944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Regularly scan for and patch vulnerabilities.</a:t>
            </a:r>
            <a:endParaRPr dirty="0" sz="1944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80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B0C23">
              <a:alpha val="75000"/>
            </a:srgbClr>
          </a:solidFill>
        </p:spPr>
      </p:sp>
      <p:pic>
        <p:nvPicPr>
          <p:cNvPr id="2097182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3010733"/>
          </a:xfrm>
          <a:prstGeom prst="rect"/>
        </p:spPr>
      </p:pic>
      <p:sp>
        <p:nvSpPr>
          <p:cNvPr id="1048681" name="Text 1"/>
          <p:cNvSpPr/>
          <p:nvPr/>
        </p:nvSpPr>
        <p:spPr>
          <a:xfrm>
            <a:off x="1467445" y="3673435"/>
            <a:ext cx="10554414" cy="669131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268"/>
              </a:lnSpc>
              <a:buNone/>
            </a:pPr>
            <a:r>
              <a:rPr dirty="0" sz="4215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Serverless Monitoring and Observability</a:t>
            </a:r>
            <a:endParaRPr dirty="0" sz="4215" lang="en-US"/>
          </a:p>
        </p:txBody>
      </p:sp>
      <p:pic>
        <p:nvPicPr>
          <p:cNvPr id="2097183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467445" y="4703802"/>
            <a:ext cx="602099" cy="602099"/>
          </a:xfrm>
          <a:prstGeom prst="rect"/>
        </p:spPr>
      </p:pic>
      <p:sp>
        <p:nvSpPr>
          <p:cNvPr id="1048682" name="Text 2"/>
          <p:cNvSpPr/>
          <p:nvPr/>
        </p:nvSpPr>
        <p:spPr>
          <a:xfrm>
            <a:off x="1467445" y="5546765"/>
            <a:ext cx="2652832" cy="334566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634"/>
              </a:lnSpc>
              <a:buNone/>
            </a:pPr>
            <a:r>
              <a:rPr dirty="0" sz="2107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Log Monitoring</a:t>
            </a:r>
            <a:endParaRPr dirty="0" sz="2107" lang="en-US"/>
          </a:p>
        </p:txBody>
      </p:sp>
      <p:sp>
        <p:nvSpPr>
          <p:cNvPr id="1048683" name="Text 3"/>
          <p:cNvSpPr/>
          <p:nvPr/>
        </p:nvSpPr>
        <p:spPr>
          <a:xfrm>
            <a:off x="1467445" y="6025753"/>
            <a:ext cx="2652832" cy="154114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3035"/>
              </a:lnSpc>
              <a:buNone/>
            </a:pPr>
            <a:r>
              <a:rPr dirty="0" sz="1897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Track and analyze application logs for insights and troubleshooting.</a:t>
            </a:r>
            <a:endParaRPr dirty="0" sz="1897" lang="en-US"/>
          </a:p>
        </p:txBody>
      </p:sp>
      <p:pic>
        <p:nvPicPr>
          <p:cNvPr id="2097184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4481513" y="4703802"/>
            <a:ext cx="602099" cy="602099"/>
          </a:xfrm>
          <a:prstGeom prst="rect"/>
        </p:spPr>
      </p:pic>
      <p:sp>
        <p:nvSpPr>
          <p:cNvPr id="1048684" name="Text 4"/>
          <p:cNvSpPr/>
          <p:nvPr/>
        </p:nvSpPr>
        <p:spPr>
          <a:xfrm>
            <a:off x="4481513" y="5546765"/>
            <a:ext cx="2652951" cy="334566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634"/>
              </a:lnSpc>
              <a:buNone/>
            </a:pPr>
            <a:r>
              <a:rPr dirty="0" sz="2107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Metrics Collection</a:t>
            </a:r>
            <a:endParaRPr dirty="0" sz="2107" lang="en-US"/>
          </a:p>
        </p:txBody>
      </p:sp>
      <p:sp>
        <p:nvSpPr>
          <p:cNvPr id="1048685" name="Text 5"/>
          <p:cNvSpPr/>
          <p:nvPr/>
        </p:nvSpPr>
        <p:spPr>
          <a:xfrm>
            <a:off x="4481513" y="6025753"/>
            <a:ext cx="2652951" cy="154114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3035"/>
              </a:lnSpc>
              <a:buNone/>
            </a:pPr>
            <a:r>
              <a:rPr dirty="0" sz="1897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Collect performance metrics, such as CPU utilization and response times.</a:t>
            </a:r>
            <a:endParaRPr dirty="0" sz="1897" lang="en-US"/>
          </a:p>
        </p:txBody>
      </p:sp>
      <p:pic>
        <p:nvPicPr>
          <p:cNvPr id="2097185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7495699" y="4703802"/>
            <a:ext cx="602099" cy="602099"/>
          </a:xfrm>
          <a:prstGeom prst="rect"/>
        </p:spPr>
      </p:pic>
      <p:sp>
        <p:nvSpPr>
          <p:cNvPr id="1048686" name="Text 6"/>
          <p:cNvSpPr/>
          <p:nvPr/>
        </p:nvSpPr>
        <p:spPr>
          <a:xfrm>
            <a:off x="7495699" y="5546765"/>
            <a:ext cx="2652951" cy="334566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634"/>
              </a:lnSpc>
              <a:buNone/>
            </a:pPr>
            <a:r>
              <a:rPr dirty="0" sz="2107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Tracing</a:t>
            </a:r>
            <a:endParaRPr dirty="0" sz="2107" lang="en-US"/>
          </a:p>
        </p:txBody>
      </p:sp>
      <p:sp>
        <p:nvSpPr>
          <p:cNvPr id="1048687" name="Text 7"/>
          <p:cNvSpPr/>
          <p:nvPr/>
        </p:nvSpPr>
        <p:spPr>
          <a:xfrm>
            <a:off x="7495699" y="6025753"/>
            <a:ext cx="2652951" cy="154114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3035"/>
              </a:lnSpc>
              <a:buNone/>
            </a:pPr>
            <a:r>
              <a:rPr dirty="0" sz="1897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Track the flow of requests through the application for performance optimization.</a:t>
            </a:r>
            <a:endParaRPr dirty="0" sz="1897" lang="en-US"/>
          </a:p>
        </p:txBody>
      </p:sp>
      <p:pic>
        <p:nvPicPr>
          <p:cNvPr id="2097186" name="Image 5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0509885" y="4703802"/>
            <a:ext cx="602099" cy="602099"/>
          </a:xfrm>
          <a:prstGeom prst="rect"/>
        </p:spPr>
      </p:pic>
      <p:sp>
        <p:nvSpPr>
          <p:cNvPr id="1048688" name="Text 8"/>
          <p:cNvSpPr/>
          <p:nvPr/>
        </p:nvSpPr>
        <p:spPr>
          <a:xfrm>
            <a:off x="10509885" y="5546765"/>
            <a:ext cx="2652951" cy="334566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634"/>
              </a:lnSpc>
              <a:buNone/>
            </a:pPr>
            <a:r>
              <a:rPr dirty="0" sz="2107" lang="en-US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Alerting</a:t>
            </a:r>
            <a:endParaRPr dirty="0" sz="2107" lang="en-US"/>
          </a:p>
        </p:txBody>
      </p:sp>
      <p:sp>
        <p:nvSpPr>
          <p:cNvPr id="1048689" name="Text 9"/>
          <p:cNvSpPr/>
          <p:nvPr/>
        </p:nvSpPr>
        <p:spPr>
          <a:xfrm>
            <a:off x="10509885" y="6025753"/>
            <a:ext cx="2652951" cy="770572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3035"/>
              </a:lnSpc>
              <a:buNone/>
            </a:pPr>
            <a:r>
              <a:rPr dirty="0" sz="1897" lang="en-US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Set up alerts for critical events or anomalies.</a:t>
            </a:r>
            <a:endParaRPr dirty="0" sz="1897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93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B0C23">
              <a:alpha val="75000"/>
            </a:srgbClr>
          </a:solidFill>
        </p:spPr>
      </p:sp>
      <p:pic>
        <p:nvPicPr>
          <p:cNvPr id="2097189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90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452610" y="2323386"/>
            <a:ext cx="4869061" cy="3582829"/>
          </a:xfrm>
          <a:prstGeom prst="rect"/>
        </p:spPr>
      </p:pic>
      <p:sp>
        <p:nvSpPr>
          <p:cNvPr id="1048694" name="Text 1"/>
          <p:cNvSpPr/>
          <p:nvPr/>
        </p:nvSpPr>
        <p:spPr>
          <a:xfrm>
            <a:off x="864037" y="688419"/>
            <a:ext cx="7415927" cy="1371600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400"/>
              </a:lnSpc>
              <a:buNone/>
            </a:pPr>
            <a:r>
              <a:rPr dirty="0" sz="4320" lang="en-US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Pseudo Code for Serverless Application</a:t>
            </a:r>
            <a:endParaRPr dirty="0" sz="4320" lang="en-US"/>
          </a:p>
        </p:txBody>
      </p:sp>
      <p:sp>
        <p:nvSpPr>
          <p:cNvPr id="1048695" name="Shape 2"/>
          <p:cNvSpPr/>
          <p:nvPr/>
        </p:nvSpPr>
        <p:spPr>
          <a:xfrm>
            <a:off x="864037" y="2430304"/>
            <a:ext cx="7415927" cy="5110877"/>
          </a:xfrm>
          <a:prstGeom prst="roundRect">
            <a:avLst>
              <a:gd name="adj" fmla="val 2174"/>
            </a:avLst>
          </a:prstGeom>
          <a:solidFill>
            <a:srgbClr val="321A2C"/>
          </a:solidFill>
        </p:spPr>
      </p:sp>
      <p:sp>
        <p:nvSpPr>
          <p:cNvPr id="1048696" name="Shape 3"/>
          <p:cNvSpPr/>
          <p:nvPr/>
        </p:nvSpPr>
        <p:spPr>
          <a:xfrm>
            <a:off x="851773" y="2430304"/>
            <a:ext cx="7440454" cy="5110877"/>
          </a:xfrm>
          <a:prstGeom prst="roundRect">
            <a:avLst>
              <a:gd name="adj" fmla="val 725"/>
            </a:avLst>
          </a:prstGeom>
          <a:solidFill>
            <a:srgbClr val="321A2C"/>
          </a:solidFill>
        </p:spPr>
      </p:sp>
      <p:sp>
        <p:nvSpPr>
          <p:cNvPr id="1048697" name="Text 4"/>
          <p:cNvSpPr/>
          <p:nvPr/>
        </p:nvSpPr>
        <p:spPr>
          <a:xfrm>
            <a:off x="1098590" y="2615446"/>
            <a:ext cx="6946821" cy="474059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3110"/>
              </a:lnSpc>
              <a:buNone/>
            </a:pPr>
            <a:r>
              <a:rPr dirty="0" sz="1944" lang="en-US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handleRequest(event) {
  // Process the event data
  let response = {
    statusCode: 200,
    body: JSON.stringify(processedData)
  };
  return response;
}
// Trigger the function on a specific event
exports.handler = handleRequest;
</a:t>
            </a:r>
            <a:endParaRPr dirty="0" sz="1944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PptxGenJS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creator>PptxGenJS</dc:creator>
  <cp:lastModifiedBy>PptxGenJS</cp:lastModifiedBy>
  <dcterms:created xsi:type="dcterms:W3CDTF">2024-06-28T15:41:39Z</dcterms:created>
  <dcterms:modified xsi:type="dcterms:W3CDTF">2024-06-29T02:46:53Z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b63ee8c6efba4cffa617d310abe5e910</vt:lpwstr>
  </property>
</Properties>
</file>